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2">
              <a:lumMod val="75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556792"/>
            <a:ext cx="814393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Как </a:t>
            </a:r>
            <a:r>
              <a: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слушать ребенка? Правило активного </a:t>
            </a: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слушания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556722" y="1340768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Активно слушать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3600" dirty="0">
                <a:solidFill>
                  <a:prstClr val="black"/>
                </a:solidFill>
                <a:latin typeface="Monotype Corsiva" pitchFamily="66" charset="0"/>
              </a:rPr>
              <a:t>– </a:t>
            </a:r>
            <a:endParaRPr lang="ru-RU" sz="36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sz="3600" dirty="0" smtClean="0">
                <a:solidFill>
                  <a:prstClr val="black"/>
                </a:solidFill>
                <a:latin typeface="Monotype Corsiva" pitchFamily="66" charset="0"/>
              </a:rPr>
              <a:t>значит </a:t>
            </a:r>
            <a:r>
              <a:rPr lang="ru-RU" sz="3600" dirty="0">
                <a:solidFill>
                  <a:prstClr val="black"/>
                </a:solidFill>
                <a:latin typeface="Monotype Corsiva" pitchFamily="66" charset="0"/>
              </a:rPr>
              <a:t>«возвращать» ему в беседе то, что он вам поведал, при этом обозначив его чувство</a:t>
            </a:r>
            <a:r>
              <a:rPr lang="ru-RU" sz="3600" dirty="0" smtClean="0">
                <a:solidFill>
                  <a:prstClr val="black"/>
                </a:solidFill>
                <a:latin typeface="Monotype Corsiva" pitchFamily="66" charset="0"/>
              </a:rPr>
              <a:t>.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cultradio.ru/videohosting_pictures/o/110/844/9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3226" y="3595668"/>
            <a:ext cx="2151182" cy="277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ibmir.com/i/69/241769/i_07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571736" y="500042"/>
            <a:ext cx="4822108" cy="590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496011" y="692696"/>
            <a:ext cx="69847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беседы по способу активного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слушания: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8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При активном слушании ребенка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, обязательно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поворачивайтесь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к нему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лицом;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Когда он расстроен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или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огорчен,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не следует задавать ему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вопросы;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При беседе очень важно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«держать паузу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»;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Отвечая ребенку, также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иногда полезно повторить, что, как вы поняли,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с ним произошло,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а потом обозначить его чувство. </a:t>
            </a:r>
            <a:endParaRPr lang="ru-RU" sz="28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800" dirty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496011" y="692696"/>
            <a:ext cx="69847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успешного использования техники активного слушания:</a:t>
            </a:r>
          </a:p>
          <a:p>
            <a:pPr algn="ctr">
              <a:defRPr/>
            </a:pPr>
            <a:endParaRPr lang="ru-RU" sz="14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Исчезает или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по крайней мере сильно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ослабевает отрицательное переживание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ребенка;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Дети,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убедившись, что взрослый готов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слушать,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начинают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рассказывать о себе все больше;</a:t>
            </a:r>
            <a:endParaRPr lang="ru-RU" sz="28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Они сами продвигаются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в решении своей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проблемы;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Ребенок сам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довольно быстро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начинает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активно слушать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своих родителей.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800" dirty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547664" y="1196752"/>
            <a:ext cx="698477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Постепенно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 начинают обнаруживать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ru-RU" sz="3600" dirty="0" smtClean="0">
                <a:solidFill>
                  <a:prstClr val="black"/>
                </a:solidFill>
                <a:latin typeface="Monotype Corsiva" pitchFamily="66" charset="0"/>
              </a:rPr>
              <a:t>, которые происходят и в них самих.</a:t>
            </a:r>
          </a:p>
          <a:p>
            <a:pPr algn="just">
              <a:defRPr/>
            </a:pPr>
            <a:r>
              <a:rPr lang="ru-RU" sz="3600" dirty="0" smtClean="0">
                <a:solidFill>
                  <a:prstClr val="black"/>
                </a:solidFill>
                <a:latin typeface="Monotype Corsiva" pitchFamily="66" charset="0"/>
              </a:rPr>
              <a:t>   Они </a:t>
            </a:r>
            <a:r>
              <a:rPr lang="ru-RU" sz="3600" dirty="0">
                <a:solidFill>
                  <a:prstClr val="black"/>
                </a:solidFill>
                <a:latin typeface="Monotype Corsiva" pitchFamily="66" charset="0"/>
              </a:rPr>
              <a:t>обнаруживают, что становятся более чувствительными к нуждам и горестям ребенка, легче принимают его «отрицательные» чувства. </a:t>
            </a:r>
            <a:endParaRPr lang="ru-RU" sz="36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algn="ctr">
              <a:defRPr/>
            </a:pP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496011" y="764704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Вопросы, возникающие при использовании активного слушания: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8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Всегда ли нужно активно слушать ребенка? </a:t>
            </a:r>
            <a:endParaRPr lang="ru-RU" sz="28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Необходимо 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ли, слушая ребенка, откликаться развернутыми фразами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А как слушать ребенка, если некогда? Как прервать его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А что, если активное слушание не помогает? 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000504"/>
            <a:ext cx="2942068" cy="247163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1530183" y="620688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Активное слушание </a:t>
            </a:r>
            <a:r>
              <a:rPr lang="ru-RU" sz="3600" dirty="0" smtClean="0">
                <a:solidFill>
                  <a:prstClr val="black"/>
                </a:solidFill>
                <a:latin typeface="Monotype Corsiva" pitchFamily="66" charset="0"/>
              </a:rPr>
              <a:t>– </a:t>
            </a:r>
          </a:p>
          <a:p>
            <a:pPr algn="ctr">
              <a:defRPr/>
            </a:pPr>
            <a:r>
              <a:rPr lang="ru-RU" sz="3600" dirty="0" smtClean="0">
                <a:solidFill>
                  <a:prstClr val="black"/>
                </a:solidFill>
                <a:latin typeface="Monotype Corsiva" pitchFamily="66" charset="0"/>
              </a:rPr>
              <a:t>это </a:t>
            </a:r>
            <a:r>
              <a:rPr lang="ru-RU" sz="3600" dirty="0">
                <a:solidFill>
                  <a:prstClr val="black"/>
                </a:solidFill>
                <a:latin typeface="Monotype Corsiva" pitchFamily="66" charset="0"/>
              </a:rPr>
              <a:t>путь установления лучшего контакта с ребенком, способ показать, что </a:t>
            </a:r>
            <a:r>
              <a:rPr lang="ru-RU" sz="3600" dirty="0" smtClean="0">
                <a:solidFill>
                  <a:prstClr val="black"/>
                </a:solidFill>
                <a:latin typeface="Monotype Corsiva" pitchFamily="66" charset="0"/>
              </a:rPr>
              <a:t>Вы </a:t>
            </a:r>
            <a:r>
              <a:rPr lang="ru-RU" sz="3600" dirty="0">
                <a:solidFill>
                  <a:prstClr val="black"/>
                </a:solidFill>
                <a:latin typeface="Monotype Corsiva" pitchFamily="66" charset="0"/>
              </a:rPr>
              <a:t>безусловно его принимаете со всеми его отказами, бедами, переживаниями. 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496011" y="332656"/>
            <a:ext cx="6984776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Помехи, возникающие на пути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активного слушания:</a:t>
            </a:r>
          </a:p>
          <a:p>
            <a:pPr algn="ctr">
              <a:defRPr/>
            </a:pPr>
            <a:endParaRPr lang="ru-RU" sz="9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Приказы, команды;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Предупреждения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, предостережения,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угрозы;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Мораль,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нравоучения;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Советы, готовые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решения;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Доказательства,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нотации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, «лекции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»;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Критика, выговоры,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обвинения;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Похвала;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Обзывание,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высмеивание;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Догадки,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интерпретации;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Выспрашивание,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расследование;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Сочувствие на словах,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уговоры;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2800" dirty="0" err="1">
                <a:solidFill>
                  <a:prstClr val="black"/>
                </a:solidFill>
                <a:latin typeface="Monotype Corsiva" pitchFamily="66" charset="0"/>
              </a:rPr>
              <a:t>Отшучивание</a:t>
            </a:r>
            <a:r>
              <a:rPr lang="ru-RU" sz="2800" dirty="0">
                <a:solidFill>
                  <a:prstClr val="black"/>
                </a:solidFill>
                <a:latin typeface="Monotype Corsiva" pitchFamily="66" charset="0"/>
              </a:rPr>
              <a:t>, уход от </a:t>
            </a:r>
            <a:r>
              <a:rPr lang="ru-RU" sz="2800" dirty="0" smtClean="0">
                <a:solidFill>
                  <a:prstClr val="black"/>
                </a:solidFill>
                <a:latin typeface="Monotype Corsiva" pitchFamily="66" charset="0"/>
              </a:rPr>
              <a:t>разговора.</a:t>
            </a:r>
          </a:p>
        </p:txBody>
      </p:sp>
    </p:spTree>
    <p:extLst>
      <p:ext uri="{BB962C8B-B14F-4D97-AF65-F5344CB8AC3E}">
        <p14:creationId xmlns:p14="http://schemas.microsoft.com/office/powerpoint/2010/main" val="3474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321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2014-11-22T17:16:34Z</dcterms:created>
  <dcterms:modified xsi:type="dcterms:W3CDTF">2020-05-27T12:04:13Z</dcterms:modified>
</cp:coreProperties>
</file>